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71" r:id="rId15"/>
    <p:sldId id="270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63"/>
    <p:restoredTop sz="95982"/>
  </p:normalViewPr>
  <p:slideViewPr>
    <p:cSldViewPr snapToGrid="0" snapToObjects="1">
      <p:cViewPr varScale="1">
        <p:scale>
          <a:sx n="98" d="100"/>
          <a:sy n="98" d="100"/>
        </p:scale>
        <p:origin x="2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026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66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040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70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57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50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46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0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0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51C519-15F4-0748-AD21-8CF7ACC34D13}" type="datetimeFigureOut">
              <a:rPr lang="en-US" smtClean="0"/>
              <a:t>1/2/21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6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achinelearningmastery.com/backtest-machine-learning-models-time-series-forecasting" TargetMode="External"/><Relationship Id="rId3" Type="http://schemas.openxmlformats.org/officeDocument/2006/relationships/hyperlink" Target="https://ourworldindata.org/air-pollution" TargetMode="External"/><Relationship Id="rId7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hyperlink" Target="https://www.theguardian.com/environment/2019/mar/12/air-pollution-deaths-are-double-previous-estimates-finds-rese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341618027_Forecasting_Sales_of_Truck_Components_A_Machine_Learning_Approach" TargetMode="External"/><Relationship Id="rId5" Type="http://schemas.openxmlformats.org/officeDocument/2006/relationships/hyperlink" Target="https://www.thelancet.com/journals/lanplh/article/PIIS2542-5196(20)30298-9/fulltext" TargetMode="External"/><Relationship Id="rId10" Type="http://schemas.openxmlformats.org/officeDocument/2006/relationships/hyperlink" Target="https://machinelearningmastery.com/convert-time-series-supervised-learning-problem-python/" TargetMode="External"/><Relationship Id="rId4" Type="http://schemas.openxmlformats.org/officeDocument/2006/relationships/hyperlink" Target="https://www.epa.gov/pm-pollution/particulate-matter-pm-basics#PM" TargetMode="External"/><Relationship Id="rId9" Type="http://schemas.openxmlformats.org/officeDocument/2006/relationships/hyperlink" Target="https://medium.com/mongolian-data-stories/ulaanbaatar-air-pollution-part-1-35e17c83f70b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hatakshaunak/Springboard-Data-Science/tree/master/Capstone%20Project%20%23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tyimages.in/detail/illustration/deadly-smoke-pollution-from-industrial-smoke-royalty-free-illustration/485276208?adppopup=tru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048E8-9F50-6846-BBEC-DCB23E7700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Prediction of particulate matter (pm2.5) in Lucknow, india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A5694-8496-A14C-B559-106F16E7BF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Shaunak Phatak</a:t>
            </a:r>
          </a:p>
        </p:txBody>
      </p:sp>
    </p:spTree>
    <p:extLst>
      <p:ext uri="{BB962C8B-B14F-4D97-AF65-F5344CB8AC3E}">
        <p14:creationId xmlns:p14="http://schemas.microsoft.com/office/powerpoint/2010/main" val="1689291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vs time series split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79434"/>
            <a:ext cx="5924441" cy="306607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performed better than time series split without any lag features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when lag features were added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 features were used for these studies without any feature selection process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 for a Light Gradient Boosting Model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1DE23B3-6B51-A04A-A709-429F5FBC2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2278525"/>
              </p:ext>
            </p:extLst>
          </p:nvPr>
        </p:nvGraphicFramePr>
        <p:xfrm>
          <a:off x="269966" y="2279434"/>
          <a:ext cx="5556069" cy="30474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0812">
                  <a:extLst>
                    <a:ext uri="{9D8B030D-6E8A-4147-A177-3AD203B41FA5}">
                      <a16:colId xmlns:a16="http://schemas.microsoft.com/office/drawing/2014/main" val="1466526843"/>
                    </a:ext>
                  </a:extLst>
                </a:gridCol>
                <a:gridCol w="1026845">
                  <a:extLst>
                    <a:ext uri="{9D8B030D-6E8A-4147-A177-3AD203B41FA5}">
                      <a16:colId xmlns:a16="http://schemas.microsoft.com/office/drawing/2014/main" val="4044513987"/>
                    </a:ext>
                  </a:extLst>
                </a:gridCol>
                <a:gridCol w="901177">
                  <a:extLst>
                    <a:ext uri="{9D8B030D-6E8A-4147-A177-3AD203B41FA5}">
                      <a16:colId xmlns:a16="http://schemas.microsoft.com/office/drawing/2014/main" val="3617703490"/>
                    </a:ext>
                  </a:extLst>
                </a:gridCol>
                <a:gridCol w="894443">
                  <a:extLst>
                    <a:ext uri="{9D8B030D-6E8A-4147-A177-3AD203B41FA5}">
                      <a16:colId xmlns:a16="http://schemas.microsoft.com/office/drawing/2014/main" val="1455260254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169881162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216532880"/>
                    </a:ext>
                  </a:extLst>
                </a:gridCol>
              </a:tblGrid>
              <a:tr h="101580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Lag Features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66495620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59.28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72.18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47.93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0662248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28.66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13.7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16.34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0024134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Time based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67.94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83.22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40.5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59.17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3333926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30.92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14.07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16.95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9917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46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the lag feature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956660"/>
            <a:ext cx="10607040" cy="992777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performance improvements beyond using the 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behavior across all models tested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BE9964-F12F-E341-8C83-06EB748EE6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597" y="1599149"/>
            <a:ext cx="6346806" cy="421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3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85566-B2EF-7145-9FA3-A26402CE31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6" y="1817458"/>
            <a:ext cx="6797039" cy="445271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F0CEB0-B5A1-F14B-968F-C14F428A4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725" y="2693657"/>
            <a:ext cx="4497977" cy="270031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series split avoids data leakage that can happen for random splits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cross-validation avoids a problem of choosing an arbitrary test set to make predictions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ED72B01-1067-D54E-8237-207834F52F73}"/>
              </a:ext>
            </a:extLst>
          </p:cNvPr>
          <p:cNvSpPr txBox="1">
            <a:spLocks/>
          </p:cNvSpPr>
          <p:nvPr/>
        </p:nvSpPr>
        <p:spPr>
          <a:xfrm>
            <a:off x="269966" y="6309358"/>
            <a:ext cx="7593874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https://towardsdatascience.com/time-series-nested-cross-validation-76adba623eb9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747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Results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903" y="4867875"/>
            <a:ext cx="10607040" cy="1728868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modeling performance 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pollutant variables were not useful to further improve performance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test set metrics similar across all models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Models based on a 3 splits for train/test as well as nested cross-validation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9880B3-8FE9-5A47-B77E-896BD5F1D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972470"/>
              </p:ext>
            </p:extLst>
          </p:nvPr>
        </p:nvGraphicFramePr>
        <p:xfrm>
          <a:off x="2252689" y="1881051"/>
          <a:ext cx="7686621" cy="25733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80095">
                  <a:extLst>
                    <a:ext uri="{9D8B030D-6E8A-4147-A177-3AD203B41FA5}">
                      <a16:colId xmlns:a16="http://schemas.microsoft.com/office/drawing/2014/main" val="705692842"/>
                    </a:ext>
                  </a:extLst>
                </a:gridCol>
                <a:gridCol w="1200722">
                  <a:extLst>
                    <a:ext uri="{9D8B030D-6E8A-4147-A177-3AD203B41FA5}">
                      <a16:colId xmlns:a16="http://schemas.microsoft.com/office/drawing/2014/main" val="1880065806"/>
                    </a:ext>
                  </a:extLst>
                </a:gridCol>
                <a:gridCol w="1134846">
                  <a:extLst>
                    <a:ext uri="{9D8B030D-6E8A-4147-A177-3AD203B41FA5}">
                      <a16:colId xmlns:a16="http://schemas.microsoft.com/office/drawing/2014/main" val="2508935492"/>
                    </a:ext>
                  </a:extLst>
                </a:gridCol>
                <a:gridCol w="1260615">
                  <a:extLst>
                    <a:ext uri="{9D8B030D-6E8A-4147-A177-3AD203B41FA5}">
                      <a16:colId xmlns:a16="http://schemas.microsoft.com/office/drawing/2014/main" val="3399978533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4227020758"/>
                    </a:ext>
                  </a:extLst>
                </a:gridCol>
              </a:tblGrid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Model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19608594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Forest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37.49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14.82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15.66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5941295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34.35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17.39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0989586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Light 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16.88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279850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XGBoost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321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3177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Example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5847587"/>
            <a:ext cx="10607040" cy="879785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 for 200 hourly walk forward predictions using Light Gradient Boost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 had the highest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59383-EDC3-F448-BDC6-CEDD2CA9F1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193" y="1592897"/>
            <a:ext cx="7236823" cy="40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51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54122"/>
            <a:ext cx="7729728" cy="4894872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aimed to predict hourly PM2.5 values using supervised learning for a multivariate time series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between random split and time series split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fared better when no lags were added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with lag features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Improved performance with lag features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Comparison with Walk forwa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rd nested cross-validation 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performance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pollution features not useful to improve model results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across all models tested</a:t>
            </a:r>
          </a:p>
          <a:p>
            <a:pPr lvl="2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Light Gradient Boost can be chosen as a final model due to its fast training time</a:t>
            </a:r>
          </a:p>
        </p:txBody>
      </p:sp>
    </p:spTree>
    <p:extLst>
      <p:ext uri="{BB962C8B-B14F-4D97-AF65-F5344CB8AC3E}">
        <p14:creationId xmlns:p14="http://schemas.microsoft.com/office/powerpoint/2010/main" val="4245236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27994"/>
            <a:ext cx="7729728" cy="4685868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https://www.theguardian.com/environment/2019/mar/12/air-pollution-deaths-are-double-previous-estimates-finds-research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https://ourworldindata.org/air-pollution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https://www.epa.gov/pm-pollution/particulate-matter-pm-basics#PM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5"/>
              </a:rPr>
              <a:t>https://www.thelancet.com/journals/lanplh/article/PIIS2542-5196(20)30298-9/fulltext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6"/>
              </a:rPr>
              <a:t>https://www.researchgate.net/publication/341618027_Forecasting_Sales_of_Truck_Components_A_Machine_Learning_Approach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7"/>
              </a:rPr>
              <a:t>https://towardsdatascience.com/time-series-nested-cross-validation-76adba623eb9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8"/>
              </a:rPr>
              <a:t>https://machinelearningmastery.com/backtest-machine-learning-models-time-series-forecasting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9"/>
              </a:rPr>
              <a:t>https://medium.com/mongolian-data-stories/ulaanbaatar-air-pollution-part-1-35e17c83f70b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10"/>
              </a:rPr>
              <a:t>https://machinelearningmastery.com/convert-time-series-supervised-learning-problem-python/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55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Appendix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897811"/>
            <a:ext cx="7729728" cy="4685868"/>
          </a:xfrm>
        </p:spPr>
        <p:txBody>
          <a:bodyPr>
            <a:no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files on GitHub: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https://github.com/phatakshaunak/Springboard-Data-Science/tree/master/Capstone%20Project%20%232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86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7C99-5D8E-B54F-AA3B-CDDD94795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8892"/>
            <a:ext cx="7729728" cy="1188720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4396B-1EA4-B845-9ECD-AE835DF6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59069"/>
            <a:ext cx="7729728" cy="2844005"/>
          </a:xfrm>
        </p:spPr>
        <p:txBody>
          <a:bodyPr>
            <a:no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 and Definition</a:t>
            </a:r>
          </a:p>
          <a:p>
            <a:pPr marL="0" indent="0">
              <a:buNone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Exploratory Data Analysis (EDA)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</a:t>
            </a: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7663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486B6-A354-D140-9D5B-3CD931789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821" y="2178005"/>
            <a:ext cx="5240818" cy="3415586"/>
          </a:xfrm>
        </p:spPr>
        <p:txBody>
          <a:bodyPr>
            <a:normAutofit/>
          </a:bodyPr>
          <a:lstStyle/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Air pollution is a serious health hazard with 8.8 million deaths globally 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Particulate matter is very harmful due to its microscopic size entering lungs and bloodstream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Serious problem in India with 0.98 out of 1.67 million deaths due to particulate matter in 2019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aims at using publicly available pollution data to create a forecasting model for particulate matter (PM2.5)</a:t>
            </a:r>
          </a:p>
          <a:p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can be further extended into an app to warn people and provide recommendations to take necessary precaution</a:t>
            </a:r>
          </a:p>
          <a:p>
            <a:endParaRPr lang="en-US" sz="15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3A6BD82-2893-3940-BB2B-81B16E47B310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570C40-0A18-5140-8C98-B7D8AC2B7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5" y="1632053"/>
            <a:ext cx="6099854" cy="45074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277AFD-5228-D846-B0BC-4F8DA5A6CCA0}"/>
              </a:ext>
            </a:extLst>
          </p:cNvPr>
          <p:cNvSpPr txBox="1">
            <a:spLocks/>
          </p:cNvSpPr>
          <p:nvPr/>
        </p:nvSpPr>
        <p:spPr>
          <a:xfrm>
            <a:off x="143692" y="6139543"/>
            <a:ext cx="7445829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https://www.gettyimages.in/detail/illustration/deadly-smoke-pollution-from-industrial-smoke-royalty-free-illustration/485276208?adppopup=true</a:t>
            </a: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4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81D12-DA24-AE46-919F-EB5BFAA5B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04644"/>
            <a:ext cx="7729728" cy="3101983"/>
          </a:xfrm>
        </p:spPr>
        <p:txBody>
          <a:bodyPr>
            <a:normAutofit/>
          </a:bodyPr>
          <a:lstStyle/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an hourly forecasting model for particulate matter (PM2.5) in Lucknow, India applying supervised learning for a multivariate time series dataset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Dataset Information: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Pollution data - Central Pollution Control Board, India </a:t>
            </a:r>
          </a:p>
          <a:p>
            <a:pPr lvl="1"/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Temperature data - National Oceanic &amp; Atmospheric Administration 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Independent Variables:  Weather, other air pollutants and time based features</a:t>
            </a:r>
          </a:p>
          <a:p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Dependent Variable: PM2.5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386705-DDF9-E34C-B165-72A016893628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Definition</a:t>
            </a:r>
          </a:p>
        </p:txBody>
      </p:sp>
    </p:spTree>
    <p:extLst>
      <p:ext uri="{BB962C8B-B14F-4D97-AF65-F5344CB8AC3E}">
        <p14:creationId xmlns:p14="http://schemas.microsoft.com/office/powerpoint/2010/main" val="242639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4823E-E24D-0440-8425-D967BB4FC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11325"/>
            <a:ext cx="7729728" cy="310198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the dependent variable (PM2.5) were dropped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independent variables were imputed by their column means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Outlier treatment methods tested: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Percentile Capping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Bounding by 3 standard deviations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Did not use the above methods due to significant changes to the data distribution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564EDB-53D0-6A4C-9CE3-7B682FBC4E91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</p:spTree>
    <p:extLst>
      <p:ext uri="{BB962C8B-B14F-4D97-AF65-F5344CB8AC3E}">
        <p14:creationId xmlns:p14="http://schemas.microsoft.com/office/powerpoint/2010/main" val="139998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27156" y="5855529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Some outliers as marked on the figures were removed for PM2.5 and sulphur dioxide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other outlier changes were made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5B843D-0C89-BA41-9B61-838D02E80D6E}"/>
              </a:ext>
            </a:extLst>
          </p:cNvPr>
          <p:cNvGrpSpPr/>
          <p:nvPr/>
        </p:nvGrpSpPr>
        <p:grpSpPr>
          <a:xfrm>
            <a:off x="152400" y="1863257"/>
            <a:ext cx="5638800" cy="3688457"/>
            <a:chOff x="152400" y="1863257"/>
            <a:chExt cx="5638800" cy="368845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96D1069-45E1-D941-926B-D495F63714FD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5" t="5948" r="8029" b="6050"/>
            <a:stretch/>
          </p:blipFill>
          <p:spPr bwMode="auto">
            <a:xfrm>
              <a:off x="152400" y="1863257"/>
              <a:ext cx="5638800" cy="3688457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2FC72E-3B01-4F4C-BCA2-5CE88129246D}"/>
                </a:ext>
              </a:extLst>
            </p:cNvPr>
            <p:cNvSpPr/>
            <p:nvPr/>
          </p:nvSpPr>
          <p:spPr>
            <a:xfrm>
              <a:off x="1208314" y="2155371"/>
              <a:ext cx="337457" cy="1937658"/>
            </a:xfrm>
            <a:prstGeom prst="ellipse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D58CF0-3CFD-E542-8CA7-245E0BE65BC1}"/>
              </a:ext>
            </a:extLst>
          </p:cNvPr>
          <p:cNvGrpSpPr/>
          <p:nvPr/>
        </p:nvGrpSpPr>
        <p:grpSpPr>
          <a:xfrm>
            <a:off x="6243175" y="1857972"/>
            <a:ext cx="5638800" cy="3693742"/>
            <a:chOff x="6243175" y="1857972"/>
            <a:chExt cx="5638800" cy="369374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DA847B1-755C-D843-92EF-D4D87253939A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1" t="7118" r="9193" b="8427"/>
            <a:stretch/>
          </p:blipFill>
          <p:spPr bwMode="auto">
            <a:xfrm>
              <a:off x="6243175" y="1857972"/>
              <a:ext cx="5638800" cy="369374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23BC724-74A6-B64F-A5D8-8925E00BA104}"/>
                </a:ext>
              </a:extLst>
            </p:cNvPr>
            <p:cNvSpPr/>
            <p:nvPr/>
          </p:nvSpPr>
          <p:spPr>
            <a:xfrm>
              <a:off x="7924800" y="2231569"/>
              <a:ext cx="337457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BA11368-2994-044B-B536-AB07E26E9305}"/>
                </a:ext>
              </a:extLst>
            </p:cNvPr>
            <p:cNvSpPr/>
            <p:nvPr/>
          </p:nvSpPr>
          <p:spPr>
            <a:xfrm>
              <a:off x="9252858" y="2106543"/>
              <a:ext cx="574330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225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05384" y="5829403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Extracted time based features from the date-time index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Cyclic variations in PM2.5 concentration across month as well as hour of day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04CB9E-2AD8-4748-A514-040A457D87D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8" y="1694683"/>
            <a:ext cx="5717612" cy="3693742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FAA120-3C6F-1745-BBE2-0124D86D5E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772" y="1694683"/>
            <a:ext cx="5717612" cy="369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48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B3B3DC-0ABB-A04C-9024-E1E1DAD9A08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5"/>
          <a:stretch/>
        </p:blipFill>
        <p:spPr bwMode="auto">
          <a:xfrm>
            <a:off x="305298" y="1598241"/>
            <a:ext cx="6226131" cy="51073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53902D-D0AE-8940-BFE7-93B1E96D7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355016"/>
            <a:ext cx="5464628" cy="3101983"/>
          </a:xfrm>
        </p:spPr>
        <p:txBody>
          <a:bodyPr>
            <a:normAutofit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 correlation between PM2.5 and temperature and wind speed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Moderate positive correlations between PM2.5 and other pollutant features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Multicollinearity between other pollutant features</a:t>
            </a:r>
          </a:p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Heat map also shows cyclical features converted to sine and cosine components to retain cyclical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14544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02318"/>
            <a:ext cx="7729728" cy="435929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studies involved two case studies:</a:t>
            </a:r>
          </a:p>
          <a:p>
            <a:pPr lvl="1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for randomly split train/test sets versus splits on temporal order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Comparing model performances while applying walk forward validation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 validation to tune hyperparameters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lag features for PM2.5 as a hyperparameter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Check effectiveness of using some or all features</a:t>
            </a:r>
          </a:p>
        </p:txBody>
      </p:sp>
    </p:spTree>
    <p:extLst>
      <p:ext uri="{BB962C8B-B14F-4D97-AF65-F5344CB8AC3E}">
        <p14:creationId xmlns:p14="http://schemas.microsoft.com/office/powerpoint/2010/main" val="15099125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{A550371C-2682-2D4F-B334-92DAB6734E8E}tf10001120</Template>
  <TotalTime>181</TotalTime>
  <Words>891</Words>
  <Application>Microsoft Macintosh PowerPoint</Application>
  <PresentationFormat>Widescreen</PresentationFormat>
  <Paragraphs>149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Gill Sans MT</vt:lpstr>
      <vt:lpstr>Verdana</vt:lpstr>
      <vt:lpstr>Wingdings</vt:lpstr>
      <vt:lpstr>Parcel</vt:lpstr>
      <vt:lpstr>Prediction of particulate matter (pm2.5) in Lucknow, india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75</cp:revision>
  <cp:lastPrinted>2021-01-02T07:03:29Z</cp:lastPrinted>
  <dcterms:created xsi:type="dcterms:W3CDTF">2021-01-01T17:00:11Z</dcterms:created>
  <dcterms:modified xsi:type="dcterms:W3CDTF">2021-01-02T07:11:00Z</dcterms:modified>
</cp:coreProperties>
</file>

<file path=docProps/thumbnail.jpeg>
</file>